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72" r:id="rId5"/>
    <p:sldId id="268" r:id="rId6"/>
    <p:sldId id="263" r:id="rId7"/>
    <p:sldId id="256" r:id="rId8"/>
    <p:sldId id="257" r:id="rId9"/>
    <p:sldId id="258" r:id="rId10"/>
    <p:sldId id="259" r:id="rId11"/>
    <p:sldId id="264" r:id="rId12"/>
    <p:sldId id="265" r:id="rId13"/>
    <p:sldId id="269" r:id="rId14"/>
    <p:sldId id="270" r:id="rId15"/>
    <p:sldId id="266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CD72"/>
    <a:srgbClr val="2B133D"/>
    <a:srgbClr val="E0A300"/>
    <a:srgbClr val="1472B6"/>
    <a:srgbClr val="FC6220"/>
    <a:srgbClr val="0E50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b="0"/>
            </a:pPr>
            <a:r>
              <a:rPr lang="uk-UA" b="0"/>
              <a:t>Середній час відгуку сервера на запит (мс)</a:t>
            </a:r>
            <a:endParaRPr lang="ru-RU" b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3.0865331022482533E-2"/>
          <c:y val="0.20324247412810087"/>
          <c:w val="0.93181135506336787"/>
          <c:h val="0.561522238869167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0 ботів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B4-410F-BADB-37AF3FCDEC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1"/>
                <c:pt idx="0">
                  <c:v>Mi A2 Lite</c:v>
                </c:pt>
              </c:strCache>
            </c:strRef>
          </c:cat>
          <c:val>
            <c:numRef>
              <c:f>Лист1!$B$2:$B$3</c:f>
              <c:numCache>
                <c:formatCode>General</c:formatCode>
                <c:ptCount val="1"/>
                <c:pt idx="0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655-4CFB-B9FE-C5CE264B0AC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3 боти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1"/>
                <c:pt idx="0">
                  <c:v>Mi A2 Lite</c:v>
                </c:pt>
              </c:strCache>
            </c:strRef>
          </c:cat>
          <c:val>
            <c:numRef>
              <c:f>Лист1!$C$2:$C$3</c:f>
              <c:numCache>
                <c:formatCode>General</c:formatCode>
                <c:ptCount val="1"/>
                <c:pt idx="0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655-4CFB-B9FE-C5CE264B0AC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5 ботів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1"/>
                <c:pt idx="0">
                  <c:v>Mi A2 Lite</c:v>
                </c:pt>
              </c:strCache>
            </c:strRef>
          </c:cat>
          <c:val>
            <c:numRef>
              <c:f>Лист1!$D$2:$D$3</c:f>
              <c:numCache>
                <c:formatCode>General</c:formatCode>
                <c:ptCount val="1"/>
                <c:pt idx="0">
                  <c:v>20.5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655-4CFB-B9FE-C5CE264B0ACD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10 ботів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1"/>
                <c:pt idx="0">
                  <c:v>Mi A2 Lite</c:v>
                </c:pt>
              </c:strCache>
            </c:strRef>
          </c:cat>
          <c:val>
            <c:numRef>
              <c:f>Лист1!$E$2:$E$3</c:f>
              <c:numCache>
                <c:formatCode>General</c:formatCode>
                <c:ptCount val="1"/>
                <c:pt idx="0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655-4CFB-B9FE-C5CE264B0ACD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20 ботів</c:v>
                </c:pt>
              </c:strCache>
            </c:strRef>
          </c:tx>
          <c:spPr>
            <a:solidFill>
              <a:srgbClr val="15CD7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Лист1!$A$2:$A$3</c:f>
              <c:strCache>
                <c:ptCount val="1"/>
                <c:pt idx="0">
                  <c:v>Mi A2 Lite</c:v>
                </c:pt>
              </c:strCache>
            </c:strRef>
          </c:cat>
          <c:val>
            <c:numRef>
              <c:f>Лист1!$F$2:$F$3</c:f>
              <c:numCache>
                <c:formatCode>General</c:formatCode>
                <c:ptCount val="1"/>
                <c:pt idx="0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55-4CFB-B9FE-C5CE264B0A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2225408"/>
        <c:axId val="212534400"/>
      </c:barChart>
      <c:catAx>
        <c:axId val="21222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212534400"/>
        <c:crosses val="autoZero"/>
        <c:auto val="1"/>
        <c:lblAlgn val="ctr"/>
        <c:lblOffset val="100"/>
        <c:noMultiLvlLbl val="0"/>
      </c:catAx>
      <c:valAx>
        <c:axId val="212534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212225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2400">
          <a:solidFill>
            <a:srgbClr val="2B133D"/>
          </a:solidFill>
          <a:latin typeface="+mj-lt"/>
        </a:defRPr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b="0"/>
            </a:pPr>
            <a:r>
              <a:rPr lang="uk-UA" b="0"/>
              <a:t>Середній час відгуку сервера на запит (мс)</a:t>
            </a:r>
            <a:endParaRPr lang="ru-RU" b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0 ботів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Лист1!$A$2:$A$2</c:f>
              <c:strCache>
                <c:ptCount val="1"/>
                <c:pt idx="0">
                  <c:v>Meizu M5</c:v>
                </c:pt>
              </c:strCache>
            </c:strRef>
          </c:cat>
          <c:val>
            <c:numRef>
              <c:f>Лист1!$B$2:$B$2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29-4638-9821-CD7FBBC161A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3 боти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Лист1!$A$2:$A$2</c:f>
              <c:strCache>
                <c:ptCount val="1"/>
                <c:pt idx="0">
                  <c:v>Meizu M5</c:v>
                </c:pt>
              </c:strCache>
            </c:strRef>
          </c:cat>
          <c:val>
            <c:numRef>
              <c:f>Лист1!$C$2:$C$2</c:f>
              <c:numCache>
                <c:formatCode>General</c:formatCode>
                <c:ptCount val="1"/>
                <c:pt idx="0">
                  <c:v>17.5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29-4638-9821-CD7FBBC161A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5 ботів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Лист1!$A$2:$A$2</c:f>
              <c:strCache>
                <c:ptCount val="1"/>
                <c:pt idx="0">
                  <c:v>Meizu M5</c:v>
                </c:pt>
              </c:strCache>
            </c:strRef>
          </c:cat>
          <c:val>
            <c:numRef>
              <c:f>Лист1!$D$2:$D$2</c:f>
              <c:numCache>
                <c:formatCode>General</c:formatCode>
                <c:ptCount val="1"/>
                <c:pt idx="0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29-4638-9821-CD7FBBC161A0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10 ботів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Лист1!$A$2:$A$2</c:f>
              <c:strCache>
                <c:ptCount val="1"/>
                <c:pt idx="0">
                  <c:v>Meizu M5</c:v>
                </c:pt>
              </c:strCache>
            </c:strRef>
          </c:cat>
          <c:val>
            <c:numRef>
              <c:f>Лист1!$E$2:$E$2</c:f>
              <c:numCache>
                <c:formatCode>General</c:formatCode>
                <c:ptCount val="1"/>
                <c:pt idx="0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229-4638-9821-CD7FBBC161A0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20 ботів</c:v>
                </c:pt>
              </c:strCache>
            </c:strRef>
          </c:tx>
          <c:spPr>
            <a:solidFill>
              <a:srgbClr val="15CD7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Лист1!$A$2:$A$2</c:f>
              <c:strCache>
                <c:ptCount val="1"/>
                <c:pt idx="0">
                  <c:v>Meizu M5</c:v>
                </c:pt>
              </c:strCache>
            </c:strRef>
          </c:cat>
          <c:val>
            <c:numRef>
              <c:f>Лист1!$F$2:$F$2</c:f>
              <c:numCache>
                <c:formatCode>General</c:formatCode>
                <c:ptCount val="1"/>
                <c:pt idx="0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29-4638-9821-CD7FBBC161A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43085696"/>
        <c:axId val="243087232"/>
      </c:barChart>
      <c:catAx>
        <c:axId val="24308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243087232"/>
        <c:crosses val="autoZero"/>
        <c:auto val="1"/>
        <c:lblAlgn val="ctr"/>
        <c:lblOffset val="100"/>
        <c:noMultiLvlLbl val="0"/>
      </c:catAx>
      <c:valAx>
        <c:axId val="24308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ru-RU"/>
          </a:p>
        </c:txPr>
        <c:crossAx val="243085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vert="horz"/>
        <a:lstStyle/>
        <a:p>
          <a:pPr>
            <a:defRPr/>
          </a:pPr>
          <a:endParaRPr lang="ru-RU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2400">
          <a:solidFill>
            <a:srgbClr val="2B133D"/>
          </a:solidFill>
          <a:latin typeface="+mj-lt"/>
        </a:defRPr>
      </a:pPr>
      <a:endParaRPr lang="ru-RU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854349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2405936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304141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758916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554288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2466391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8559081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748918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83362340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534512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9873747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0C3E5-93AE-4F7F-9527-E2D94D97A524}" type="datetimeFigureOut">
              <a:rPr lang="uk-UA" smtClean="0"/>
              <a:t>21.04.2019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5BEA7-15BA-4C62-A898-4344F0569DD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113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/>
        </p:nvSpPr>
        <p:spPr>
          <a:xfrm>
            <a:off x="0" y="1229454"/>
            <a:ext cx="12192000" cy="36240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>
                <a:solidFill>
                  <a:srgbClr val="2B133D"/>
                </a:solidFill>
                <a:cs typeface="Segoe WP Light" panose="020B0502040204020203" pitchFamily="34" charset="0"/>
              </a:rPr>
              <a:t>РОЗРОБКА КЛІЄНТ-СЕРВЕРНОГО ПРОГРАМНОГО ЗАБЕЗПЕЧЕННЯ ДЛЯ ВЗАЄМОДІЇ У РЕАЛЬНОМУ ЧАСІ НА ПРИКЛАДІ МОБІЛЬНОГО ДОДАТКУ</a:t>
            </a:r>
            <a:endParaRPr lang="ru-RU" sz="5400" dirty="0">
              <a:solidFill>
                <a:srgbClr val="2B133D"/>
              </a:solidFill>
              <a:cs typeface="Segoe WP Light" panose="020B0502040204020203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696000" y="5113287"/>
            <a:ext cx="10800000" cy="0"/>
            <a:chOff x="885371" y="5341258"/>
            <a:chExt cx="10800000" cy="0"/>
          </a:xfrm>
        </p:grpSpPr>
        <p:cxnSp>
          <p:nvCxnSpPr>
            <p:cNvPr id="4" name="Прямая соединительная линия 3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Прямая соединительная линия 4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945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3" y="972724"/>
            <a:ext cx="11800114" cy="5741870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8171542" y="178390"/>
            <a:ext cx="4020457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Типи запитів</a:t>
            </a:r>
            <a:endParaRPr lang="ru-RU" sz="48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8171542" y="883195"/>
            <a:ext cx="4020459" cy="89529"/>
            <a:chOff x="885371" y="5341258"/>
            <a:chExt cx="10800000" cy="0"/>
          </a:xfrm>
        </p:grpSpPr>
        <p:cxnSp>
          <p:nvCxnSpPr>
            <p:cNvPr id="5" name="Прямая соединительная линия 4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7958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5256" y="248046"/>
            <a:ext cx="7866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Проблема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черговості</a:t>
            </a:r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запитів</a:t>
            </a:r>
            <a:endParaRPr lang="ru-RU" sz="4800" dirty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5385" y="1591362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5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1344795" y="2140749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Фигура, имеющая форму буквы L 9"/>
          <p:cNvSpPr/>
          <p:nvPr/>
        </p:nvSpPr>
        <p:spPr>
          <a:xfrm rot="18893585">
            <a:off x="8718461" y="1756486"/>
            <a:ext cx="622593" cy="421760"/>
          </a:xfrm>
          <a:prstGeom prst="corner">
            <a:avLst>
              <a:gd name="adj1" fmla="val 40359"/>
              <a:gd name="adj2" fmla="val 3644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133D"/>
              </a:solidFill>
            </a:endParaRPr>
          </a:p>
        </p:txBody>
      </p:sp>
      <p:sp>
        <p:nvSpPr>
          <p:cNvPr id="13" name="Фигура, имеющая форму буквы L 12"/>
          <p:cNvSpPr/>
          <p:nvPr/>
        </p:nvSpPr>
        <p:spPr>
          <a:xfrm rot="18893585">
            <a:off x="8718461" y="2942624"/>
            <a:ext cx="622593" cy="421760"/>
          </a:xfrm>
          <a:prstGeom prst="corner">
            <a:avLst>
              <a:gd name="adj1" fmla="val 40359"/>
              <a:gd name="adj2" fmla="val 36445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133D"/>
              </a:solidFill>
            </a:endParaRPr>
          </a:p>
        </p:txBody>
      </p:sp>
      <p:sp>
        <p:nvSpPr>
          <p:cNvPr id="16" name="Умножение 15"/>
          <p:cNvSpPr/>
          <p:nvPr/>
        </p:nvSpPr>
        <p:spPr>
          <a:xfrm>
            <a:off x="8579753" y="3958898"/>
            <a:ext cx="900000" cy="900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133D"/>
              </a:solidFill>
            </a:endParaRPr>
          </a:p>
        </p:txBody>
      </p:sp>
      <p:sp>
        <p:nvSpPr>
          <p:cNvPr id="19" name="Умножение 18"/>
          <p:cNvSpPr/>
          <p:nvPr/>
        </p:nvSpPr>
        <p:spPr>
          <a:xfrm>
            <a:off x="8579753" y="5145036"/>
            <a:ext cx="900000" cy="900000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2B133D"/>
              </a:solidFill>
            </a:endParaRPr>
          </a:p>
        </p:txBody>
      </p:sp>
      <p:grpSp>
        <p:nvGrpSpPr>
          <p:cNvPr id="41" name="Группа 40"/>
          <p:cNvGrpSpPr/>
          <p:nvPr/>
        </p:nvGrpSpPr>
        <p:grpSpPr>
          <a:xfrm>
            <a:off x="4325257" y="1021975"/>
            <a:ext cx="7866744" cy="108203"/>
            <a:chOff x="885371" y="5341258"/>
            <a:chExt cx="10800000" cy="0"/>
          </a:xfrm>
        </p:grpSpPr>
        <p:cxnSp>
          <p:nvCxnSpPr>
            <p:cNvPr id="42" name="Прямая соединительная линия 41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1155385" y="2777500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6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7" name="Прямая со стрелкой 46"/>
          <p:cNvCxnSpPr/>
          <p:nvPr/>
        </p:nvCxnSpPr>
        <p:spPr>
          <a:xfrm>
            <a:off x="1344795" y="3326887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55385" y="3857500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7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9" name="Прямая со стрелкой 48"/>
          <p:cNvCxnSpPr/>
          <p:nvPr/>
        </p:nvCxnSpPr>
        <p:spPr>
          <a:xfrm>
            <a:off x="1344795" y="4406887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55385" y="4937500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8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3" name="Прямая со стрелкой 52"/>
          <p:cNvCxnSpPr/>
          <p:nvPr/>
        </p:nvCxnSpPr>
        <p:spPr>
          <a:xfrm>
            <a:off x="1344795" y="5486887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flipH="1">
            <a:off x="5686169" y="1635346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6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5875579" y="2184733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flipH="1">
            <a:off x="5686169" y="2821484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8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7" name="Прямая со стрелкой 56"/>
          <p:cNvCxnSpPr/>
          <p:nvPr/>
        </p:nvCxnSpPr>
        <p:spPr>
          <a:xfrm flipH="1">
            <a:off x="5875579" y="3370871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flipH="1">
            <a:off x="5686169" y="3901484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5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9" name="Прямая со стрелкой 58"/>
          <p:cNvCxnSpPr/>
          <p:nvPr/>
        </p:nvCxnSpPr>
        <p:spPr>
          <a:xfrm flipH="1">
            <a:off x="5875579" y="4450871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5686169" y="4981484"/>
            <a:ext cx="2527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2B133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7</a:t>
            </a:r>
            <a:endParaRPr lang="ru-RU" sz="2800" b="1" dirty="0">
              <a:solidFill>
                <a:srgbClr val="2B133D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 flipH="1">
            <a:off x="5875579" y="5530871"/>
            <a:ext cx="2338252" cy="0"/>
          </a:xfrm>
          <a:prstGeom prst="straightConnector1">
            <a:avLst/>
          </a:prstGeom>
          <a:ln w="76200">
            <a:solidFill>
              <a:srgbClr val="2B133D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69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8" y="2670566"/>
            <a:ext cx="9449988" cy="25136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87599" y="2734528"/>
            <a:ext cx="3106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2B133D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F(t) = at + b</a:t>
            </a:r>
            <a:endParaRPr lang="ru-RU" sz="2800" dirty="0">
              <a:solidFill>
                <a:srgbClr val="2B133D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22056" y="199861"/>
            <a:ext cx="806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Проблема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загублення</a:t>
            </a:r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пакетів</a:t>
            </a:r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та </a:t>
            </a:r>
            <a:r>
              <a:rPr lang="uk-UA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швидкості</a:t>
            </a:r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їх</a:t>
            </a:r>
            <a:r>
              <a:rPr lang="ru-RU" sz="4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отримання</a:t>
            </a:r>
            <a:endParaRPr lang="en-US" sz="4800" dirty="0" smtClean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2235" y="2798178"/>
            <a:ext cx="314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2B133D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F(t) = at + b</a:t>
            </a:r>
            <a:endParaRPr lang="ru-RU" sz="2800" dirty="0">
              <a:solidFill>
                <a:srgbClr val="2B133D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3014" y="3467988"/>
            <a:ext cx="2739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solidFill>
                  <a:srgbClr val="2B133D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Δ</a:t>
            </a:r>
            <a:r>
              <a:rPr lang="en-US" sz="2800" dirty="0" smtClean="0">
                <a:solidFill>
                  <a:srgbClr val="2B133D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F &lt;= 3.0</a:t>
            </a:r>
            <a:endParaRPr lang="ru-RU" sz="5400" dirty="0">
              <a:solidFill>
                <a:srgbClr val="2B133D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7599" y="4541207"/>
            <a:ext cx="26653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Клієнт</a:t>
            </a:r>
            <a:endParaRPr lang="ru-RU" sz="4000" b="1" dirty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5035" y="4541207"/>
            <a:ext cx="266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Сервер</a:t>
            </a:r>
            <a:endParaRPr lang="ru-RU" sz="3200" b="1" dirty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19" name="Группа 18"/>
          <p:cNvGrpSpPr/>
          <p:nvPr/>
        </p:nvGrpSpPr>
        <p:grpSpPr>
          <a:xfrm>
            <a:off x="4122056" y="1769521"/>
            <a:ext cx="8069944" cy="134268"/>
            <a:chOff x="885371" y="5341258"/>
            <a:chExt cx="10800000" cy="0"/>
          </a:xfrm>
        </p:grpSpPr>
        <p:cxnSp>
          <p:nvCxnSpPr>
            <p:cNvPr id="20" name="Прямая соединительная линия 19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75741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/>
          <p:nvPr>
            <p:extLst>
              <p:ext uri="{D42A27DB-BD31-4B8C-83A1-F6EECF244321}">
                <p14:modId xmlns:p14="http://schemas.microsoft.com/office/powerpoint/2010/main" val="4264710642"/>
              </p:ext>
            </p:extLst>
          </p:nvPr>
        </p:nvGraphicFramePr>
        <p:xfrm>
          <a:off x="1162596" y="391885"/>
          <a:ext cx="9940834" cy="5878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211348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/>
          <p:nvPr>
            <p:extLst>
              <p:ext uri="{D42A27DB-BD31-4B8C-83A1-F6EECF244321}">
                <p14:modId xmlns:p14="http://schemas.microsoft.com/office/powerpoint/2010/main" val="4273878392"/>
              </p:ext>
            </p:extLst>
          </p:nvPr>
        </p:nvGraphicFramePr>
        <p:xfrm>
          <a:off x="627017" y="679268"/>
          <a:ext cx="11025051" cy="5721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383201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2577" y="2529088"/>
            <a:ext cx="57566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uk-UA" sz="40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Декілька ігрових сесій</a:t>
            </a:r>
            <a:endParaRPr lang="ru-RU" sz="4000" dirty="0" smtClean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Синхронізація</a:t>
            </a:r>
            <a:r>
              <a:rPr lang="ru-RU" sz="40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0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серверів</a:t>
            </a:r>
            <a:endParaRPr lang="ru-RU" sz="4000" dirty="0" smtClean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Оптимізація</a:t>
            </a:r>
            <a:endParaRPr lang="ru-RU" sz="4000" dirty="0" smtClean="0">
              <a:solidFill>
                <a:srgbClr val="2B133D"/>
              </a:solidFill>
              <a:latin typeface="+mj-lt"/>
              <a:ea typeface="Tahoma" panose="020B0604030504040204" pitchFamily="34" charset="0"/>
              <a:cs typeface="Segoe WP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40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Захист</a:t>
            </a:r>
            <a:r>
              <a:rPr lang="ru-RU" sz="40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сервера</a:t>
            </a:r>
          </a:p>
        </p:txBody>
      </p:sp>
      <p:grpSp>
        <p:nvGrpSpPr>
          <p:cNvPr id="3" name="Группа 2"/>
          <p:cNvGrpSpPr/>
          <p:nvPr/>
        </p:nvGrpSpPr>
        <p:grpSpPr>
          <a:xfrm>
            <a:off x="7542735" y="948411"/>
            <a:ext cx="3991374" cy="4135222"/>
            <a:chOff x="1961272" y="3906686"/>
            <a:chExt cx="3991374" cy="4135222"/>
          </a:xfrm>
        </p:grpSpPr>
        <p:sp>
          <p:nvSpPr>
            <p:cNvPr id="4" name="TextBox 3"/>
            <p:cNvSpPr txBox="1"/>
            <p:nvPr/>
          </p:nvSpPr>
          <p:spPr>
            <a:xfrm>
              <a:off x="1961272" y="3906686"/>
              <a:ext cx="399137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5400" dirty="0" err="1" smtClean="0">
                  <a:solidFill>
                    <a:srgbClr val="2B133D"/>
                  </a:solidFill>
                  <a:latin typeface="+mj-lt"/>
                  <a:ea typeface="Tahoma" panose="020B0604030504040204" pitchFamily="34" charset="0"/>
                  <a:cs typeface="Segoe WP Light" panose="020B0502040204020203" pitchFamily="34" charset="0"/>
                </a:rPr>
                <a:t>Більше</a:t>
              </a:r>
              <a:r>
                <a:rPr lang="ru-RU" sz="5400" dirty="0" smtClean="0">
                  <a:solidFill>
                    <a:srgbClr val="2B133D"/>
                  </a:solidFill>
                  <a:latin typeface="+mj-lt"/>
                  <a:ea typeface="Tahoma" panose="020B0604030504040204" pitchFamily="34" charset="0"/>
                  <a:cs typeface="Segoe WP Light" panose="020B0502040204020203" pitchFamily="34" charset="0"/>
                </a:rPr>
                <a:t> </a:t>
              </a:r>
              <a:r>
                <a:rPr lang="ru-RU" sz="5400" dirty="0" err="1" smtClean="0">
                  <a:solidFill>
                    <a:srgbClr val="2B133D"/>
                  </a:solidFill>
                  <a:latin typeface="+mj-lt"/>
                  <a:ea typeface="Tahoma" panose="020B0604030504040204" pitchFamily="34" charset="0"/>
                  <a:cs typeface="Segoe WP Light" panose="020B0502040204020203" pitchFamily="34" charset="0"/>
                </a:rPr>
                <a:t>користувачів</a:t>
              </a:r>
              <a:endParaRPr lang="ru-RU" sz="54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endParaRPr>
            </a:p>
          </p:txBody>
        </p:sp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221" y="6106431"/>
              <a:ext cx="1935477" cy="1935477"/>
            </a:xfrm>
            <a:prstGeom prst="rect">
              <a:avLst/>
            </a:prstGeom>
          </p:spPr>
        </p:pic>
      </p:grpSp>
      <p:grpSp>
        <p:nvGrpSpPr>
          <p:cNvPr id="6" name="Группа 5"/>
          <p:cNvGrpSpPr/>
          <p:nvPr/>
        </p:nvGrpSpPr>
        <p:grpSpPr>
          <a:xfrm>
            <a:off x="1132577" y="1516041"/>
            <a:ext cx="5605212" cy="830997"/>
            <a:chOff x="481765" y="1996030"/>
            <a:chExt cx="5194334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481765" y="1996030"/>
              <a:ext cx="51943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b="1" dirty="0" smtClean="0">
                  <a:solidFill>
                    <a:srgbClr val="15CD72"/>
                  </a:solidFill>
                  <a:latin typeface="Segoe WP Light" panose="020B0502040204020203" pitchFamily="34" charset="0"/>
                  <a:ea typeface="Tahoma" panose="020B0604030504040204" pitchFamily="34" charset="0"/>
                  <a:cs typeface="Segoe WP Light" panose="020B0502040204020203" pitchFamily="34" charset="0"/>
                </a:rPr>
                <a:t>#</a:t>
              </a:r>
              <a:r>
                <a:rPr lang="ru-RU" sz="4800" b="1" dirty="0">
                  <a:solidFill>
                    <a:srgbClr val="15CD72"/>
                  </a:solidFill>
                  <a:latin typeface="Segoe WP Light" panose="020B0502040204020203" pitchFamily="34" charset="0"/>
                  <a:ea typeface="Tahoma" panose="020B0604030504040204" pitchFamily="34" charset="0"/>
                  <a:cs typeface="Segoe WP Light" panose="020B0502040204020203" pitchFamily="34" charset="0"/>
                </a:rPr>
                <a:t> </a:t>
              </a:r>
              <a:r>
                <a:rPr lang="en-US" sz="4800" b="1" dirty="0" smtClean="0">
                  <a:solidFill>
                    <a:srgbClr val="15CD72"/>
                  </a:solidFill>
                  <a:latin typeface="Segoe WP Light" panose="020B0502040204020203" pitchFamily="34" charset="0"/>
                  <a:ea typeface="Tahoma" panose="020B0604030504040204" pitchFamily="34" charset="0"/>
                  <a:cs typeface="Segoe WP Light" panose="020B0502040204020203" pitchFamily="34" charset="0"/>
                </a:rPr>
                <a:t>TODO</a:t>
              </a:r>
              <a:r>
                <a:rPr lang="ru-RU" sz="4800" b="1" dirty="0" smtClean="0">
                  <a:solidFill>
                    <a:srgbClr val="15CD72"/>
                  </a:solidFill>
                  <a:latin typeface="Segoe WP Light" panose="020B0502040204020203" pitchFamily="34" charset="0"/>
                  <a:ea typeface="Tahoma" panose="020B0604030504040204" pitchFamily="34" charset="0"/>
                  <a:cs typeface="Segoe WP Light" panose="020B0502040204020203" pitchFamily="34" charset="0"/>
                </a:rPr>
                <a:t> ---</a:t>
              </a:r>
              <a:r>
                <a:rPr lang="en-US" sz="4800" b="1" dirty="0" smtClean="0">
                  <a:solidFill>
                    <a:srgbClr val="15CD72"/>
                  </a:solidFill>
                  <a:latin typeface="Segoe WP Light" panose="020B0502040204020203" pitchFamily="34" charset="0"/>
                  <a:ea typeface="Tahoma" panose="020B0604030504040204" pitchFamily="34" charset="0"/>
                  <a:cs typeface="Segoe WP Light" panose="020B0502040204020203" pitchFamily="34" charset="0"/>
                </a:rPr>
                <a:t>---</a:t>
              </a:r>
              <a:endParaRPr lang="ru-RU" sz="4800" b="1" dirty="0" smtClean="0">
                <a:solidFill>
                  <a:srgbClr val="15CD72"/>
                </a:solidFill>
                <a:latin typeface="Segoe WP Light" panose="020B0502040204020203" pitchFamily="34" charset="0"/>
                <a:ea typeface="Tahoma" panose="020B0604030504040204" pitchFamily="34" charset="0"/>
                <a:cs typeface="Segoe WP Light" panose="020B0502040204020203" pitchFamily="34" charset="0"/>
              </a:endParaRPr>
            </a:p>
          </p:txBody>
        </p:sp>
        <p:cxnSp>
          <p:nvCxnSpPr>
            <p:cNvPr id="8" name="Прямая со стрелкой 7"/>
            <p:cNvCxnSpPr/>
            <p:nvPr/>
          </p:nvCxnSpPr>
          <p:spPr>
            <a:xfrm rot="16200000" flipH="1">
              <a:off x="4648492" y="1934713"/>
              <a:ext cx="13062" cy="940568"/>
            </a:xfrm>
            <a:prstGeom prst="straightConnector1">
              <a:avLst/>
            </a:prstGeom>
            <a:ln w="254000">
              <a:solidFill>
                <a:srgbClr val="15CD7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9670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77440" y="2411453"/>
            <a:ext cx="7605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Дякую</a:t>
            </a:r>
            <a:r>
              <a:rPr lang="ru-RU" sz="8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 за </a:t>
            </a:r>
            <a:r>
              <a:rPr lang="ru-RU" sz="8800" dirty="0" err="1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увагу</a:t>
            </a:r>
            <a:r>
              <a:rPr lang="ru-RU" sz="8800" dirty="0" smtClean="0">
                <a:solidFill>
                  <a:srgbClr val="2B133D"/>
                </a:solidFill>
                <a:latin typeface="+mj-lt"/>
                <a:ea typeface="Tahoma" panose="020B0604030504040204" pitchFamily="34" charset="0"/>
                <a:cs typeface="Segoe WP Light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747586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678711" y="4485785"/>
            <a:ext cx="3341693" cy="73622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Однорангові</a:t>
            </a:r>
            <a:endParaRPr lang="ru-RU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678711" y="1273452"/>
            <a:ext cx="3252535" cy="137909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З виділеним сервером</a:t>
            </a:r>
            <a:endParaRPr lang="ru-RU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8137320" y="983391"/>
            <a:ext cx="2088941" cy="154473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MAN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WAN</a:t>
            </a:r>
            <a:endParaRPr lang="ru-RU" sz="36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8137320" y="2714729"/>
            <a:ext cx="2263112" cy="14802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TCP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UDP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Other</a:t>
            </a:r>
            <a:endParaRPr lang="ru-RU" sz="36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8137320" y="4381591"/>
            <a:ext cx="3686207" cy="15013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&lt;</a:t>
            </a: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 10 Mbps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&lt; 100 Mbps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&gt; 100 Mbps</a:t>
            </a:r>
            <a:endParaRPr lang="ru-RU" sz="36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8" name="Группа 7"/>
          <p:cNvGrpSpPr/>
          <p:nvPr/>
        </p:nvGrpSpPr>
        <p:grpSpPr>
          <a:xfrm>
            <a:off x="853262" y="487565"/>
            <a:ext cx="2700000" cy="2700000"/>
            <a:chOff x="853262" y="487565"/>
            <a:chExt cx="2700000" cy="2700000"/>
          </a:xfrm>
        </p:grpSpPr>
        <p:grpSp>
          <p:nvGrpSpPr>
            <p:cNvPr id="9" name="Группа 8"/>
            <p:cNvGrpSpPr/>
            <p:nvPr/>
          </p:nvGrpSpPr>
          <p:grpSpPr>
            <a:xfrm>
              <a:off x="853262" y="487565"/>
              <a:ext cx="2700000" cy="2700000"/>
              <a:chOff x="893876" y="590486"/>
              <a:chExt cx="4104000" cy="4104000"/>
            </a:xfrm>
          </p:grpSpPr>
          <p:pic>
            <p:nvPicPr>
              <p:cNvPr id="13" name="Рисунок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1876" y="1961308"/>
                <a:ext cx="1368000" cy="1368000"/>
              </a:xfrm>
              <a:prstGeom prst="rect">
                <a:avLst/>
              </a:prstGeom>
            </p:spPr>
          </p:pic>
          <p:grpSp>
            <p:nvGrpSpPr>
              <p:cNvPr id="14" name="Группа 13"/>
              <p:cNvGrpSpPr/>
              <p:nvPr/>
            </p:nvGrpSpPr>
            <p:grpSpPr>
              <a:xfrm>
                <a:off x="893876" y="590486"/>
                <a:ext cx="4104000" cy="4104000"/>
                <a:chOff x="1021681" y="270101"/>
                <a:chExt cx="4104000" cy="4104000"/>
              </a:xfrm>
            </p:grpSpPr>
            <p:pic>
              <p:nvPicPr>
                <p:cNvPr id="15" name="Рисунок 1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681" y="270101"/>
                  <a:ext cx="1368000" cy="1368000"/>
                </a:xfrm>
                <a:prstGeom prst="rect">
                  <a:avLst/>
                </a:prstGeom>
              </p:spPr>
            </p:pic>
            <p:pic>
              <p:nvPicPr>
                <p:cNvPr id="16" name="Рисунок 1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7681" y="3006101"/>
                  <a:ext cx="1368000" cy="1368000"/>
                </a:xfrm>
                <a:prstGeom prst="rect">
                  <a:avLst/>
                </a:prstGeom>
              </p:spPr>
            </p:pic>
            <p:pic>
              <p:nvPicPr>
                <p:cNvPr id="17" name="Рисунок 1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7681" y="270101"/>
                  <a:ext cx="1368000" cy="1368000"/>
                </a:xfrm>
                <a:prstGeom prst="rect">
                  <a:avLst/>
                </a:prstGeom>
              </p:spPr>
            </p:pic>
            <p:pic>
              <p:nvPicPr>
                <p:cNvPr id="18" name="Рисунок 1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1681" y="3006101"/>
                  <a:ext cx="1368000" cy="1368000"/>
                </a:xfrm>
                <a:prstGeom prst="rect">
                  <a:avLst/>
                </a:prstGeom>
              </p:spPr>
            </p:pic>
            <p:cxnSp>
              <p:nvCxnSpPr>
                <p:cNvPr id="19" name="Прямая со стрелкой 18"/>
                <p:cNvCxnSpPr/>
                <p:nvPr/>
              </p:nvCxnSpPr>
              <p:spPr>
                <a:xfrm rot="2700000">
                  <a:off x="2030168" y="1658115"/>
                  <a:ext cx="547200" cy="0"/>
                </a:xfrm>
                <a:prstGeom prst="straightConnector1">
                  <a:avLst/>
                </a:prstGeom>
                <a:ln w="57150">
                  <a:solidFill>
                    <a:srgbClr val="76C2AF"/>
                  </a:solidFill>
                  <a:headEnd type="none" w="lg" len="lg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" name="Прямая со стрелкой 9"/>
            <p:cNvCxnSpPr/>
            <p:nvPr/>
          </p:nvCxnSpPr>
          <p:spPr>
            <a:xfrm rot="18900000" flipH="1">
              <a:off x="2526607" y="1387563"/>
              <a:ext cx="360000" cy="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/>
            <p:cNvCxnSpPr/>
            <p:nvPr/>
          </p:nvCxnSpPr>
          <p:spPr>
            <a:xfrm rot="2700000" flipH="1" flipV="1">
              <a:off x="2517745" y="2287564"/>
              <a:ext cx="360000" cy="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/>
            <p:cNvCxnSpPr/>
            <p:nvPr/>
          </p:nvCxnSpPr>
          <p:spPr>
            <a:xfrm rot="18900000" flipV="1">
              <a:off x="1516741" y="2294875"/>
              <a:ext cx="360000" cy="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Группа 19"/>
          <p:cNvGrpSpPr/>
          <p:nvPr/>
        </p:nvGrpSpPr>
        <p:grpSpPr>
          <a:xfrm>
            <a:off x="851282" y="3504429"/>
            <a:ext cx="2700000" cy="2700000"/>
            <a:chOff x="851282" y="3504429"/>
            <a:chExt cx="2700000" cy="2700000"/>
          </a:xfrm>
        </p:grpSpPr>
        <p:grpSp>
          <p:nvGrpSpPr>
            <p:cNvPr id="21" name="Группа 20"/>
            <p:cNvGrpSpPr/>
            <p:nvPr/>
          </p:nvGrpSpPr>
          <p:grpSpPr>
            <a:xfrm>
              <a:off x="851282" y="3504429"/>
              <a:ext cx="2700000" cy="2700000"/>
              <a:chOff x="7140166" y="368643"/>
              <a:chExt cx="4104000" cy="4104000"/>
            </a:xfrm>
          </p:grpSpPr>
          <p:pic>
            <p:nvPicPr>
              <p:cNvPr id="27" name="Рисунок 2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166" y="368643"/>
                <a:ext cx="1368000" cy="1368000"/>
              </a:xfrm>
              <a:prstGeom prst="rect">
                <a:avLst/>
              </a:prstGeom>
            </p:spPr>
          </p:pic>
          <p:pic>
            <p:nvPicPr>
              <p:cNvPr id="28" name="Рисунок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76166" y="3104643"/>
                <a:ext cx="1368000" cy="1368000"/>
              </a:xfrm>
              <a:prstGeom prst="rect">
                <a:avLst/>
              </a:prstGeom>
            </p:spPr>
          </p:pic>
          <p:pic>
            <p:nvPicPr>
              <p:cNvPr id="29" name="Рисунок 2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166" y="368643"/>
                <a:ext cx="1368000" cy="1368000"/>
              </a:xfrm>
              <a:prstGeom prst="rect">
                <a:avLst/>
              </a:prstGeom>
            </p:spPr>
          </p:pic>
          <p:pic>
            <p:nvPicPr>
              <p:cNvPr id="30" name="Рисунок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0166" y="3104643"/>
                <a:ext cx="1368000" cy="1368000"/>
              </a:xfrm>
              <a:prstGeom prst="rect">
                <a:avLst/>
              </a:prstGeom>
            </p:spPr>
          </p:pic>
          <p:cxnSp>
            <p:nvCxnSpPr>
              <p:cNvPr id="31" name="Прямая со стрелкой 30"/>
              <p:cNvCxnSpPr/>
              <p:nvPr/>
            </p:nvCxnSpPr>
            <p:spPr>
              <a:xfrm rot="5400000" flipH="1">
                <a:off x="9220648" y="460375"/>
                <a:ext cx="0" cy="1203840"/>
              </a:xfrm>
              <a:prstGeom prst="straightConnector1">
                <a:avLst/>
              </a:prstGeom>
              <a:ln w="57150">
                <a:solidFill>
                  <a:srgbClr val="76C2AF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 стрелкой 21"/>
            <p:cNvCxnSpPr/>
            <p:nvPr/>
          </p:nvCxnSpPr>
          <p:spPr>
            <a:xfrm rot="5400000" flipH="1">
              <a:off x="2220020" y="5349129"/>
              <a:ext cx="0" cy="79200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 стрелкой 22"/>
            <p:cNvCxnSpPr/>
            <p:nvPr/>
          </p:nvCxnSpPr>
          <p:spPr>
            <a:xfrm flipH="1">
              <a:off x="3109020" y="4457895"/>
              <a:ext cx="0" cy="79200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 стрелкой 23"/>
            <p:cNvCxnSpPr/>
            <p:nvPr/>
          </p:nvCxnSpPr>
          <p:spPr>
            <a:xfrm flipH="1">
              <a:off x="1305620" y="4457895"/>
              <a:ext cx="0" cy="79200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/>
            <p:cNvCxnSpPr/>
            <p:nvPr/>
          </p:nvCxnSpPr>
          <p:spPr>
            <a:xfrm rot="2700000" flipH="1">
              <a:off x="2231015" y="4140779"/>
              <a:ext cx="0" cy="144000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Прямая со стрелкой 25"/>
            <p:cNvCxnSpPr/>
            <p:nvPr/>
          </p:nvCxnSpPr>
          <p:spPr>
            <a:xfrm rot="18900000">
              <a:off x="2231015" y="4149635"/>
              <a:ext cx="0" cy="1440000"/>
            </a:xfrm>
            <a:prstGeom prst="straightConnector1">
              <a:avLst/>
            </a:prstGeom>
            <a:ln w="57150">
              <a:solidFill>
                <a:srgbClr val="76C2A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11543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6" y="542586"/>
            <a:ext cx="1440000" cy="144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56" y="2410083"/>
            <a:ext cx="1728000" cy="172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6" y="4565580"/>
            <a:ext cx="1440000" cy="144000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735343" y="517760"/>
            <a:ext cx="10172143" cy="20083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Мета: </a:t>
            </a:r>
            <a:r>
              <a:rPr lang="uk-UA" sz="4000" dirty="0">
                <a:solidFill>
                  <a:srgbClr val="2B133D"/>
                </a:solidFill>
              </a:rPr>
              <a:t>розробити клієнтське та </a:t>
            </a:r>
            <a:r>
              <a:rPr lang="uk-UA" sz="4000" dirty="0" smtClean="0">
                <a:solidFill>
                  <a:srgbClr val="2B133D"/>
                </a:solidFill>
              </a:rPr>
              <a:t>серверне 		програмне </a:t>
            </a:r>
            <a:r>
              <a:rPr lang="uk-UA" sz="4000" dirty="0">
                <a:solidFill>
                  <a:srgbClr val="2B133D"/>
                </a:solidFill>
              </a:rPr>
              <a:t>забезпечення для </a:t>
            </a:r>
            <a:r>
              <a:rPr lang="uk-UA" sz="4000" dirty="0" smtClean="0">
                <a:solidFill>
                  <a:srgbClr val="2B133D"/>
                </a:solidFill>
              </a:rPr>
              <a:t>				обміну інформацією в реальному часі</a:t>
            </a:r>
            <a:endParaRPr lang="ru-RU" sz="40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35339" y="2806258"/>
            <a:ext cx="10763631" cy="145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Об’єкт: </a:t>
            </a:r>
            <a:r>
              <a:rPr lang="uk-UA" sz="4000" dirty="0" smtClean="0">
                <a:solidFill>
                  <a:srgbClr val="2B133D"/>
                </a:solidFill>
              </a:rPr>
              <a:t>система з клієнт-серверною 				   архітектурою</a:t>
            </a:r>
            <a:endParaRPr lang="ru-RU" sz="40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35340" y="4551250"/>
            <a:ext cx="10763631" cy="14543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54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Предмет: </a:t>
            </a:r>
            <a:r>
              <a:rPr lang="uk-UA" sz="4000" dirty="0" smtClean="0">
                <a:solidFill>
                  <a:srgbClr val="2B133D"/>
                </a:solidFill>
              </a:rPr>
              <a:t>онлайн гра (її клієнтська та 					 серверна частини)</a:t>
            </a:r>
            <a:endParaRPr lang="ru-RU" sz="40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82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r="13636"/>
          <a:stretch/>
        </p:blipFill>
        <p:spPr>
          <a:xfrm>
            <a:off x="1508759" y="94153"/>
            <a:ext cx="2181498" cy="31612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2" t="10432" r="29538" b="11290"/>
          <a:stretch/>
        </p:blipFill>
        <p:spPr>
          <a:xfrm>
            <a:off x="1110342" y="3577400"/>
            <a:ext cx="2978331" cy="31630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68" y="729697"/>
            <a:ext cx="5617027" cy="18901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68" y="4806973"/>
            <a:ext cx="5617027" cy="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885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302" y="378824"/>
            <a:ext cx="5193792" cy="6492240"/>
          </a:xfrm>
          <a:prstGeom prst="rect">
            <a:avLst/>
          </a:prstGeom>
        </p:spPr>
      </p:pic>
      <p:pic>
        <p:nvPicPr>
          <p:cNvPr id="2" name="man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6985" t="4191" r="37062"/>
          <a:stretch/>
        </p:blipFill>
        <p:spPr>
          <a:xfrm>
            <a:off x="4636792" y="487577"/>
            <a:ext cx="2834811" cy="5953706"/>
          </a:xfrm>
          <a:prstGeom prst="roundRect">
            <a:avLst>
              <a:gd name="adj" fmla="val 8081"/>
            </a:avLst>
          </a:prstGeom>
        </p:spPr>
      </p:pic>
    </p:spTree>
    <p:extLst>
      <p:ext uri="{BB962C8B-B14F-4D97-AF65-F5344CB8AC3E}">
        <p14:creationId xmlns:p14="http://schemas.microsoft.com/office/powerpoint/2010/main" val="8506574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3024823" y="634628"/>
            <a:ext cx="6160340" cy="75945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TCP vs UDP</a:t>
            </a:r>
            <a:endParaRPr lang="ru-RU" sz="72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cxnSp>
        <p:nvCxnSpPr>
          <p:cNvPr id="3" name="Прямая со стрелкой 2"/>
          <p:cNvCxnSpPr/>
          <p:nvPr/>
        </p:nvCxnSpPr>
        <p:spPr>
          <a:xfrm flipV="1">
            <a:off x="2742949" y="2773180"/>
            <a:ext cx="1080000" cy="0"/>
          </a:xfrm>
          <a:prstGeom prst="straightConnector1">
            <a:avLst/>
          </a:prstGeom>
          <a:ln w="57150">
            <a:solidFill>
              <a:srgbClr val="FC622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Прямая со стрелкой 3"/>
          <p:cNvCxnSpPr/>
          <p:nvPr/>
        </p:nvCxnSpPr>
        <p:spPr>
          <a:xfrm flipH="1">
            <a:off x="2640363" y="3432748"/>
            <a:ext cx="1080000" cy="0"/>
          </a:xfrm>
          <a:prstGeom prst="straightConnector1">
            <a:avLst/>
          </a:prstGeom>
          <a:ln w="57150">
            <a:solidFill>
              <a:srgbClr val="76C2AF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 стрелкой 4"/>
          <p:cNvCxnSpPr/>
          <p:nvPr/>
        </p:nvCxnSpPr>
        <p:spPr>
          <a:xfrm flipH="1" flipV="1">
            <a:off x="8611768" y="3177599"/>
            <a:ext cx="1080000" cy="0"/>
          </a:xfrm>
          <a:prstGeom prst="straightConnector1">
            <a:avLst/>
          </a:prstGeom>
          <a:ln w="57150">
            <a:solidFill>
              <a:srgbClr val="FC622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/>
          <p:cNvSpPr txBox="1">
            <a:spLocks/>
          </p:cNvSpPr>
          <p:nvPr/>
        </p:nvSpPr>
        <p:spPr>
          <a:xfrm>
            <a:off x="1362331" y="4547017"/>
            <a:ext cx="3537062" cy="6845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2B133D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Connection</a:t>
            </a:r>
            <a:endParaRPr lang="ru-RU" sz="4000" dirty="0">
              <a:solidFill>
                <a:srgbClr val="2B133D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7347393" y="4547017"/>
            <a:ext cx="3537062" cy="6845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2B133D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Datagrams</a:t>
            </a:r>
            <a:endParaRPr lang="ru-RU" sz="4000" dirty="0">
              <a:solidFill>
                <a:srgbClr val="2B133D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4" y="2133599"/>
            <a:ext cx="2088000" cy="2088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768" y="2158583"/>
            <a:ext cx="2088000" cy="208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77" y="2115611"/>
            <a:ext cx="2088000" cy="2088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40" y="2158583"/>
            <a:ext cx="208800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06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0989"/>
            <a:ext cx="12192000" cy="3306191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6807200" y="178390"/>
            <a:ext cx="5384800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Графічна</a:t>
            </a:r>
            <a:r>
              <a:rPr lang="ru-RU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частина</a:t>
            </a:r>
            <a:endParaRPr lang="ru-RU" sz="48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6807200" y="883195"/>
            <a:ext cx="5384801" cy="45719"/>
            <a:chOff x="885371" y="5341258"/>
            <a:chExt cx="10800000" cy="0"/>
          </a:xfrm>
        </p:grpSpPr>
        <p:cxnSp>
          <p:nvCxnSpPr>
            <p:cNvPr id="12" name="Прямая соединительная линия 11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70344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7"/>
            <a:ext cx="12192000" cy="6849566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6807200" y="178390"/>
            <a:ext cx="5384800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Клієнтська</a:t>
            </a:r>
            <a:r>
              <a:rPr lang="ru-RU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частина</a:t>
            </a:r>
            <a:endParaRPr lang="ru-RU" sz="48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5" name="Группа 4"/>
          <p:cNvGrpSpPr/>
          <p:nvPr/>
        </p:nvGrpSpPr>
        <p:grpSpPr>
          <a:xfrm>
            <a:off x="6807200" y="883195"/>
            <a:ext cx="5384801" cy="45719"/>
            <a:chOff x="885371" y="5341258"/>
            <a:chExt cx="10800000" cy="0"/>
          </a:xfrm>
        </p:grpSpPr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единительная линия 7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3884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086"/>
            <a:ext cx="10502605" cy="6451600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6894286" y="178390"/>
            <a:ext cx="5297714" cy="7200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Серверна</a:t>
            </a:r>
            <a:r>
              <a:rPr lang="ru-RU" sz="4800" dirty="0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 </a:t>
            </a:r>
            <a:r>
              <a:rPr lang="ru-RU" sz="4800" dirty="0" err="1" smtClean="0">
                <a:solidFill>
                  <a:srgbClr val="2B133D"/>
                </a:solidFill>
                <a:ea typeface="Tahoma" panose="020B0604030504040204" pitchFamily="34" charset="0"/>
                <a:cs typeface="Segoe WP Light" panose="020B0502040204020203" pitchFamily="34" charset="0"/>
              </a:rPr>
              <a:t>частина</a:t>
            </a:r>
            <a:endParaRPr lang="ru-RU" sz="4800" dirty="0">
              <a:solidFill>
                <a:srgbClr val="2B133D"/>
              </a:solidFill>
              <a:ea typeface="Tahoma" panose="020B0604030504040204" pitchFamily="34" charset="0"/>
              <a:cs typeface="Segoe WP Light" panose="020B0502040204020203" pitchFamily="34" charset="0"/>
            </a:endParaRPr>
          </a:p>
        </p:txBody>
      </p:sp>
      <p:grpSp>
        <p:nvGrpSpPr>
          <p:cNvPr id="4" name="Группа 3"/>
          <p:cNvGrpSpPr/>
          <p:nvPr/>
        </p:nvGrpSpPr>
        <p:grpSpPr>
          <a:xfrm>
            <a:off x="6894286" y="883195"/>
            <a:ext cx="5297715" cy="45719"/>
            <a:chOff x="885371" y="5341258"/>
            <a:chExt cx="10800000" cy="0"/>
          </a:xfrm>
        </p:grpSpPr>
        <p:cxnSp>
          <p:nvCxnSpPr>
            <p:cNvPr id="5" name="Прямая соединительная линия 4"/>
            <p:cNvCxnSpPr/>
            <p:nvPr/>
          </p:nvCxnSpPr>
          <p:spPr>
            <a:xfrm flipV="1">
              <a:off x="885371" y="5341258"/>
              <a:ext cx="360000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Прямая соединительная линия 5"/>
            <p:cNvCxnSpPr/>
            <p:nvPr/>
          </p:nvCxnSpPr>
          <p:spPr>
            <a:xfrm flipV="1">
              <a:off x="4485371" y="5341258"/>
              <a:ext cx="36000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 flipV="1">
              <a:off x="8085371" y="5341258"/>
              <a:ext cx="3600000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580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6439</TotalTime>
  <Words>152</Words>
  <Application>Microsoft Office PowerPoint</Application>
  <PresentationFormat>Широкоэкранный</PresentationFormat>
  <Paragraphs>46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WP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Oleg</dc:creator>
  <cp:lastModifiedBy>Oleg</cp:lastModifiedBy>
  <cp:revision>40</cp:revision>
  <dcterms:created xsi:type="dcterms:W3CDTF">2019-03-25T06:18:11Z</dcterms:created>
  <dcterms:modified xsi:type="dcterms:W3CDTF">2019-04-22T17:27:18Z</dcterms:modified>
</cp:coreProperties>
</file>